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0"/>
  </p:notesMasterIdLst>
  <p:sldIdLst>
    <p:sldId id="257" r:id="rId2"/>
    <p:sldId id="261" r:id="rId3"/>
    <p:sldId id="286" r:id="rId4"/>
    <p:sldId id="276" r:id="rId5"/>
    <p:sldId id="299" r:id="rId6"/>
    <p:sldId id="268" r:id="rId7"/>
    <p:sldId id="265" r:id="rId8"/>
    <p:sldId id="295" r:id="rId9"/>
    <p:sldId id="279" r:id="rId10"/>
    <p:sldId id="287" r:id="rId11"/>
    <p:sldId id="283" r:id="rId12"/>
    <p:sldId id="289" r:id="rId13"/>
    <p:sldId id="290" r:id="rId14"/>
    <p:sldId id="284" r:id="rId15"/>
    <p:sldId id="293" r:id="rId16"/>
    <p:sldId id="296" r:id="rId17"/>
    <p:sldId id="298" r:id="rId18"/>
    <p:sldId id="288" r:id="rId19"/>
  </p:sldIdLst>
  <p:sldSz cx="12192000" cy="6858000"/>
  <p:notesSz cx="6858000" cy="9144000"/>
  <p:embeddedFontLs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C49DD6"/>
    <a:srgbClr val="FFE766"/>
    <a:srgbClr val="69D8AD"/>
    <a:srgbClr val="19FFB2"/>
    <a:srgbClr val="66FFCC"/>
    <a:srgbClr val="860000"/>
    <a:srgbClr val="500000"/>
    <a:srgbClr val="165069"/>
    <a:srgbClr val="B063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 showGuides="1">
      <p:cViewPr varScale="1">
        <p:scale>
          <a:sx n="106" d="100"/>
          <a:sy n="106" d="100"/>
        </p:scale>
        <p:origin x="519" y="9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53972-4733-434C-97A6-4356668FB7EE}" type="datetimeFigureOut">
              <a:rPr lang="ko-KR" altLang="en-US" smtClean="0"/>
              <a:t>2018-12-24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3E2B5-20F1-49B3-8D50-CB4CF0E5C1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928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슬라이드 번호 개체 틀 5">
            <a:extLst>
              <a:ext uri="{FF2B5EF4-FFF2-40B4-BE49-F238E27FC236}">
                <a16:creationId xmlns:a16="http://schemas.microsoft.com/office/drawing/2014/main" id="{C4B50EEE-4E64-45FE-8D6A-A58B30253C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946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이등변 삼각형 10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이등변 삼각형 11"/>
          <p:cNvSpPr/>
          <p:nvPr userDrawn="1"/>
        </p:nvSpPr>
        <p:spPr>
          <a:xfrm rot="16200000">
            <a:off x="7415271" y="2081268"/>
            <a:ext cx="4158866" cy="539459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EA7D4696-B642-4C39-A15C-1664707E0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7614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 userDrawn="1"/>
        </p:nvSpPr>
        <p:spPr>
          <a:xfrm flipV="1">
            <a:off x="8978747" y="6367566"/>
            <a:ext cx="3213253" cy="288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554306" y="477077"/>
            <a:ext cx="8424441" cy="5923723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이등변 삼각형 14"/>
          <p:cNvSpPr/>
          <p:nvPr userDrawn="1"/>
        </p:nvSpPr>
        <p:spPr>
          <a:xfrm>
            <a:off x="4252511" y="1"/>
            <a:ext cx="7939489" cy="6858000"/>
          </a:xfrm>
          <a:prstGeom prst="triangle">
            <a:avLst>
              <a:gd name="adj" fmla="val 10000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 userDrawn="1"/>
        </p:nvSpPr>
        <p:spPr>
          <a:xfrm>
            <a:off x="8978747" y="477075"/>
            <a:ext cx="3213253" cy="5890490"/>
          </a:xfrm>
          <a:custGeom>
            <a:avLst/>
            <a:gdLst>
              <a:gd name="connsiteX0" fmla="*/ 0 w 3213253"/>
              <a:gd name="connsiteY0" fmla="*/ 0 h 5890490"/>
              <a:gd name="connsiteX1" fmla="*/ 3213253 w 3213253"/>
              <a:gd name="connsiteY1" fmla="*/ 2056803 h 5890490"/>
              <a:gd name="connsiteX2" fmla="*/ 3213253 w 3213253"/>
              <a:gd name="connsiteY2" fmla="*/ 5890490 h 5890490"/>
              <a:gd name="connsiteX3" fmla="*/ 0 w 3213253"/>
              <a:gd name="connsiteY3" fmla="*/ 5890490 h 5890490"/>
              <a:gd name="connsiteX4" fmla="*/ 0 w 3213253"/>
              <a:gd name="connsiteY4" fmla="*/ 2056803 h 5890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13253" h="5890490">
                <a:moveTo>
                  <a:pt x="0" y="0"/>
                </a:moveTo>
                <a:lnTo>
                  <a:pt x="3213253" y="2056803"/>
                </a:lnTo>
                <a:lnTo>
                  <a:pt x="3213253" y="5890490"/>
                </a:lnTo>
                <a:lnTo>
                  <a:pt x="0" y="5890490"/>
                </a:lnTo>
                <a:lnTo>
                  <a:pt x="0" y="2056803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 userDrawn="1"/>
        </p:nvSpPr>
        <p:spPr>
          <a:xfrm>
            <a:off x="5018747" y="1102848"/>
            <a:ext cx="3960000" cy="384749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21FC8D8B-A5C9-4B34-A67B-06537588EA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794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6649200"/>
            <a:ext cx="12192000" cy="20880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AFB59304-70C6-42D2-AF35-A8B726CD5F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577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208006" y="210065"/>
            <a:ext cx="11775988" cy="643787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090AA129-1AAB-4468-AA0D-3E91380A9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904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6CF36211-5F73-42AB-BD4F-8CD64AF806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540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726D2835-D3AD-434A-B751-7A5A111707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344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ie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5">
            <a:extLst>
              <a:ext uri="{FF2B5EF4-FFF2-40B4-BE49-F238E27FC236}">
                <a16:creationId xmlns:a16="http://schemas.microsoft.com/office/drawing/2014/main" id="{5D0F3BBA-0D9A-4D4D-9A2B-80309A3B8F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9386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375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3" r:id="rId5"/>
    <p:sldLayoutId id="2147483651" r:id="rId6"/>
    <p:sldLayoutId id="2147483655" r:id="rId7"/>
    <p:sldLayoutId id="2147483656" r:id="rId8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etinow.me/266" TargetMode="External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hyperlink" Target="http://etinow.me/266" TargetMode="Externa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://etinow.me/266" TargetMode="External"/><Relationship Id="rId3" Type="http://schemas.openxmlformats.org/officeDocument/2006/relationships/hyperlink" Target="https://news.kotra.or.kr/user/globalBbs/kotranews/4/globalBbsDataView.do?setIdx=243&amp;dataIdx=160934" TargetMode="External"/><Relationship Id="rId7" Type="http://schemas.openxmlformats.org/officeDocument/2006/relationships/hyperlink" Target="https://www.youtube.com/watch?v=6cx9dvXvhWk" TargetMode="External"/><Relationship Id="rId2" Type="http://schemas.openxmlformats.org/officeDocument/2006/relationships/hyperlink" Target="https://www.indiedb.com/features/konami-shuts-down-indie-unreal-engine-4-remake-of-pt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youtube.com/watch?v=oG-rOsoyDkY" TargetMode="External"/><Relationship Id="rId11" Type="http://schemas.openxmlformats.org/officeDocument/2006/relationships/hyperlink" Target="http://kism.or.kr/file/memoir/5_4_16.pdf" TargetMode="External"/><Relationship Id="rId5" Type="http://schemas.openxmlformats.org/officeDocument/2006/relationships/hyperlink" Target="http://www.pandora.tv/view/pangamerg/56503694/#38790005_new" TargetMode="External"/><Relationship Id="rId10" Type="http://schemas.openxmlformats.org/officeDocument/2006/relationships/hyperlink" Target="https://www.twitchmetrics.net/games/viewership" TargetMode="External"/><Relationship Id="rId4" Type="http://schemas.openxmlformats.org/officeDocument/2006/relationships/hyperlink" Target="https://www.huffingtonpost.kr/entry/broadcast_kr_5b3b0c1be4b0b41bb1dc8364" TargetMode="External"/><Relationship Id="rId9" Type="http://schemas.openxmlformats.org/officeDocument/2006/relationships/hyperlink" Target="https://newzoo.com/insights/rankings/top-20-core-pc-games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6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56889" y="561035"/>
            <a:ext cx="332759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Labyrinth Of </a:t>
            </a:r>
          </a:p>
          <a:p>
            <a:pPr algn="ctr"/>
            <a:r>
              <a:rPr lang="en-US" altLang="ko-KR" sz="54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Death</a:t>
            </a:r>
            <a:endParaRPr lang="en-US" altLang="ko-KR" sz="1380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25400" dist="25400" dir="2700000" algn="tl" rotWithShape="0">
                  <a:schemeClr val="bg2">
                    <a:lumMod val="50000"/>
                    <a:alpha val="75000"/>
                  </a:schemeClr>
                </a:outerShdw>
              </a:effectLst>
              <a:latin typeface="+mj-lt"/>
              <a:ea typeface="나눔바른고딕 Light" panose="020B060302010102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712519" y="4524503"/>
            <a:ext cx="3016332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183090" y="5455280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2014182025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여도현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79131" y="5785639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2015184003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강아영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60745" y="6116000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2016184016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박  연</a:t>
            </a:r>
          </a:p>
        </p:txBody>
      </p:sp>
      <p:cxnSp>
        <p:nvCxnSpPr>
          <p:cNvPr id="17" name="직선 연결선 16"/>
          <p:cNvCxnSpPr/>
          <p:nvPr/>
        </p:nvCxnSpPr>
        <p:spPr>
          <a:xfrm>
            <a:off x="11325340" y="5455280"/>
            <a:ext cx="866660" cy="0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12026745" y="473724"/>
            <a:ext cx="0" cy="5618375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368FCE-39DC-4EED-A35D-AA010DF642F4}"/>
              </a:ext>
            </a:extLst>
          </p:cNvPr>
          <p:cNvSpPr/>
          <p:nvPr/>
        </p:nvSpPr>
        <p:spPr>
          <a:xfrm>
            <a:off x="1005178" y="5083948"/>
            <a:ext cx="2368269" cy="123443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8923C25-F620-4B53-86AC-8B61ADD70D19}"/>
              </a:ext>
            </a:extLst>
          </p:cNvPr>
          <p:cNvCxnSpPr>
            <a:cxnSpLocks/>
          </p:cNvCxnSpPr>
          <p:nvPr/>
        </p:nvCxnSpPr>
        <p:spPr>
          <a:xfrm>
            <a:off x="996696" y="5455280"/>
            <a:ext cx="2376751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08225CF-3C75-47F0-81BA-5374448934E3}"/>
              </a:ext>
            </a:extLst>
          </p:cNvPr>
          <p:cNvSpPr txBox="1"/>
          <p:nvPr/>
        </p:nvSpPr>
        <p:spPr>
          <a:xfrm>
            <a:off x="1526361" y="5085948"/>
            <a:ext cx="1773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영고딕M" panose="02020600000000000000" pitchFamily="18" charset="-127"/>
                <a:ea typeface="a영고딕M" panose="02020600000000000000" pitchFamily="18" charset="-127"/>
              </a:rPr>
              <a:t>교수님 서명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0833A44-6252-4CB9-8967-28E33533C7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9E46E2-3B22-46D3-B3EA-CC159BA322D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6033343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36746F64-6E39-4431-BF54-60D7DFC27F9D}"/>
              </a:ext>
            </a:extLst>
          </p:cNvPr>
          <p:cNvSpPr/>
          <p:nvPr/>
        </p:nvSpPr>
        <p:spPr>
          <a:xfrm>
            <a:off x="5088601" y="1735148"/>
            <a:ext cx="6512461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636654F-3625-4904-969B-244F13401CDF}"/>
              </a:ext>
            </a:extLst>
          </p:cNvPr>
          <p:cNvSpPr/>
          <p:nvPr/>
        </p:nvSpPr>
        <p:spPr>
          <a:xfrm>
            <a:off x="487730" y="1735148"/>
            <a:ext cx="4236064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8582861" y="555721"/>
            <a:ext cx="31373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타게임과의 비교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7189904" y="1552003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C4D4657-9E00-4F5D-A64A-EE6E0E0024C5}"/>
              </a:ext>
            </a:extLst>
          </p:cNvPr>
          <p:cNvSpPr txBox="1"/>
          <p:nvPr/>
        </p:nvSpPr>
        <p:spPr>
          <a:xfrm>
            <a:off x="5306449" y="2004761"/>
            <a:ext cx="607676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우리 게임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1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인칭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스릴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몰입도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높아 시청자들을 사로잡기에 적합하다</a:t>
            </a: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투표 기능으로 시청자들의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참여도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높다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조작법과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UI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간단하다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진입 장벽이 낮다</a:t>
            </a: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매 게임마다 각 방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오브젝트 랜덤 생성으로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매번 다른 플레이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다른 상황이 연출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다양한 재미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EDD763-305D-4EF4-A5FC-ABE6BC00A554}"/>
              </a:ext>
            </a:extLst>
          </p:cNvPr>
          <p:cNvSpPr txBox="1"/>
          <p:nvPr/>
        </p:nvSpPr>
        <p:spPr>
          <a:xfrm>
            <a:off x="565643" y="2004761"/>
            <a:ext cx="402344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타 게임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높은 순위에 있는 게임들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) 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ex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포트나이트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배틀그라운드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3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인칭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무난한 플레이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속 시청자 참여가 없다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조작법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난이도가 어렵다 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진입장벽이 높다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항상 플레이 </a:t>
            </a:r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맵이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똑같다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16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AB62BA3-6B50-4E2F-9F9A-2364DDB8FD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9E46E2-3B22-46D3-B3EA-CC159BA322D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6528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0B65094C-9FBA-4E97-B8DA-0E7F9633FA81}"/>
              </a:ext>
            </a:extLst>
          </p:cNvPr>
          <p:cNvSpPr/>
          <p:nvPr/>
        </p:nvSpPr>
        <p:spPr>
          <a:xfrm>
            <a:off x="189969" y="2207204"/>
            <a:ext cx="3920388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683302" y="555721"/>
            <a:ext cx="50369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역할분담 및 일정 세부화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A73FF57-0F2E-4F25-96E9-0B880FC92E0F}"/>
              </a:ext>
            </a:extLst>
          </p:cNvPr>
          <p:cNvCxnSpPr/>
          <p:nvPr/>
        </p:nvCxnSpPr>
        <p:spPr>
          <a:xfrm>
            <a:off x="6822426" y="1419491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1DC9CF7-F598-489B-8B48-27A489B5009B}"/>
              </a:ext>
            </a:extLst>
          </p:cNvPr>
          <p:cNvSpPr txBox="1"/>
          <p:nvPr/>
        </p:nvSpPr>
        <p:spPr>
          <a:xfrm>
            <a:off x="394154" y="2446296"/>
            <a:ext cx="347592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각 방 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오브젝트 랜덤 배치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b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캐릭터 애니메이션 구현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조명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그림자 최적화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적 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FSM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구현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연동에 따른 변화 구현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FBA0B758-7188-4ED0-BCA6-83114CB5C17C}"/>
              </a:ext>
            </a:extLst>
          </p:cNvPr>
          <p:cNvSpPr/>
          <p:nvPr/>
        </p:nvSpPr>
        <p:spPr>
          <a:xfrm>
            <a:off x="4150893" y="2217559"/>
            <a:ext cx="3920388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BCBCA0-A2DE-4F33-BBE2-4FC14843B552}"/>
              </a:ext>
            </a:extLst>
          </p:cNvPr>
          <p:cNvSpPr txBox="1"/>
          <p:nvPr/>
        </p:nvSpPr>
        <p:spPr>
          <a:xfrm>
            <a:off x="4269584" y="2446296"/>
            <a:ext cx="3581557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모델링</a:t>
            </a:r>
          </a:p>
          <a:p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배경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사물 오브젝트 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캐릭터</a:t>
            </a:r>
          </a:p>
          <a:p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3dmax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에서 간단한 틀 </a:t>
            </a:r>
            <a:endParaRPr lang="en-US" altLang="ko-KR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Zbrush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에서 디테일한 </a:t>
            </a:r>
            <a:r>
              <a:rPr lang="ko-KR" altLang="en-US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스컬핑</a:t>
            </a:r>
            <a:endParaRPr lang="ko-KR" altLang="en-US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Zbrush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texture painter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를 이용한 실사 페인팅 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 substance painter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맵핑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재질감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표현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)</a:t>
            </a: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애니메이션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이펙트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439464CE-1187-4122-86B9-E68CAAA36146}"/>
              </a:ext>
            </a:extLst>
          </p:cNvPr>
          <p:cNvSpPr/>
          <p:nvPr/>
        </p:nvSpPr>
        <p:spPr>
          <a:xfrm>
            <a:off x="8111818" y="2219033"/>
            <a:ext cx="3920388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A3C96C-D0C1-4119-8ECA-25432C24A4BB}"/>
              </a:ext>
            </a:extLst>
          </p:cNvPr>
          <p:cNvSpPr txBox="1"/>
          <p:nvPr/>
        </p:nvSpPr>
        <p:spPr>
          <a:xfrm>
            <a:off x="8152354" y="2446296"/>
            <a:ext cx="3920389" cy="4166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투표 기능 연동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데이터 반영</a:t>
            </a:r>
          </a:p>
          <a:p>
            <a:endParaRPr lang="ko-KR" altLang="en-US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SDK</a:t>
            </a:r>
            <a:r>
              <a:rPr lang="ko-KR" altLang="en-US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를 이용하여 미밴드의 블루투스 </a:t>
            </a:r>
            <a:endParaRPr lang="en-US" altLang="ko-KR" sz="1600" b="1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패킷을 분석한 후</a:t>
            </a:r>
            <a:r>
              <a:rPr lang="en-US" altLang="ko-KR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값을 서버에 저장하고 해당 값을 유니티로 가져오기</a:t>
            </a:r>
            <a:r>
              <a:rPr lang="en-US" altLang="ko-KR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endParaRPr lang="en-US" altLang="ko-KR" sz="16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2. </a:t>
            </a:r>
            <a:r>
              <a:rPr lang="ko-KR" altLang="en-US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블루투스 패킷 자체를 바로 </a:t>
            </a:r>
            <a:r>
              <a:rPr lang="en-US" altLang="ko-KR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pc</a:t>
            </a:r>
            <a:r>
              <a:rPr lang="ko-KR" altLang="en-US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에 전달해주기</a:t>
            </a:r>
            <a:r>
              <a:rPr lang="en-US" altLang="ko-KR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윈도우 기반으로 블루투스 패킷 전달은 불가</a:t>
            </a:r>
            <a:r>
              <a:rPr lang="en-US" altLang="ko-KR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리눅스를 사용</a:t>
            </a:r>
            <a:endParaRPr lang="en-US" altLang="ko-KR" sz="16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16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3. </a:t>
            </a:r>
            <a:r>
              <a:rPr lang="ko-KR" altLang="en-US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유니티가 미밴드의 블루투스 패킷을 받을 수 있게 하기</a:t>
            </a:r>
            <a:r>
              <a:rPr lang="en-US" altLang="ko-KR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안드로이드에만 연결가능</a:t>
            </a:r>
            <a:r>
              <a:rPr lang="en-US" altLang="ko-KR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PC</a:t>
            </a:r>
            <a:r>
              <a:rPr lang="ko-KR" altLang="en-US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는 불가</a:t>
            </a:r>
            <a:r>
              <a:rPr lang="en-US" altLang="ko-KR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70C559D-4BEC-4B46-A998-EFA6410C5181}"/>
              </a:ext>
            </a:extLst>
          </p:cNvPr>
          <p:cNvSpPr/>
          <p:nvPr/>
        </p:nvSpPr>
        <p:spPr>
          <a:xfrm>
            <a:off x="622758" y="1527056"/>
            <a:ext cx="3018719" cy="578905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a영고딕M" panose="02020600000000000000" pitchFamily="18" charset="-127"/>
                <a:ea typeface="a영고딕M" panose="02020600000000000000" pitchFamily="18" charset="-127"/>
              </a:rPr>
              <a:t>여도현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AA37BA0A-E079-4E13-B9AB-92AD10397451}"/>
              </a:ext>
            </a:extLst>
          </p:cNvPr>
          <p:cNvSpPr/>
          <p:nvPr/>
        </p:nvSpPr>
        <p:spPr>
          <a:xfrm>
            <a:off x="4601727" y="1529073"/>
            <a:ext cx="3018719" cy="578905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err="1">
                <a:latin typeface="a영고딕M" panose="02020600000000000000" pitchFamily="18" charset="-127"/>
                <a:ea typeface="a영고딕M" panose="02020600000000000000" pitchFamily="18" charset="-127"/>
              </a:rPr>
              <a:t>강아영</a:t>
            </a:r>
            <a:endParaRPr lang="ko-KR" altLang="en-US" sz="2800" dirty="0">
              <a:latin typeface="a영고딕M" panose="02020600000000000000" pitchFamily="18" charset="-127"/>
              <a:ea typeface="a영고딕M" panose="02020600000000000000" pitchFamily="18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8B9EE04E-6080-4D54-922E-2ECCBC31F865}"/>
              </a:ext>
            </a:extLst>
          </p:cNvPr>
          <p:cNvSpPr/>
          <p:nvPr/>
        </p:nvSpPr>
        <p:spPr>
          <a:xfrm>
            <a:off x="8562652" y="1529073"/>
            <a:ext cx="3018719" cy="578905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a영고딕M" panose="02020600000000000000" pitchFamily="18" charset="-127"/>
                <a:ea typeface="a영고딕M" panose="02020600000000000000" pitchFamily="18" charset="-127"/>
              </a:rPr>
              <a:t>박연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C2CE52E-02A7-4879-A922-8C47D25396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9E46E2-3B22-46D3-B3EA-CC159BA322D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614242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EFFFAFD-E2AE-483C-8E0F-0751743EB18C}"/>
              </a:ext>
            </a:extLst>
          </p:cNvPr>
          <p:cNvSpPr/>
          <p:nvPr/>
        </p:nvSpPr>
        <p:spPr>
          <a:xfrm>
            <a:off x="3931654" y="6111305"/>
            <a:ext cx="337504" cy="314325"/>
          </a:xfrm>
          <a:prstGeom prst="rect">
            <a:avLst/>
          </a:prstGeom>
          <a:solidFill>
            <a:srgbClr val="69D8AD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F9E408-17FD-4845-B571-7825721139E2}"/>
              </a:ext>
            </a:extLst>
          </p:cNvPr>
          <p:cNvSpPr txBox="1"/>
          <p:nvPr/>
        </p:nvSpPr>
        <p:spPr>
          <a:xfrm>
            <a:off x="4286233" y="6084631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공통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BDA3A02-1B28-4227-9360-E1A5806243A2}"/>
              </a:ext>
            </a:extLst>
          </p:cNvPr>
          <p:cNvSpPr/>
          <p:nvPr/>
        </p:nvSpPr>
        <p:spPr>
          <a:xfrm>
            <a:off x="4984346" y="6111078"/>
            <a:ext cx="337504" cy="314325"/>
          </a:xfrm>
          <a:prstGeom prst="rect">
            <a:avLst/>
          </a:prstGeom>
          <a:solidFill>
            <a:srgbClr val="FFE76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F17831D-1F72-4511-A10B-6E2FCF38DFC9}"/>
              </a:ext>
            </a:extLst>
          </p:cNvPr>
          <p:cNvSpPr txBox="1"/>
          <p:nvPr/>
        </p:nvSpPr>
        <p:spPr>
          <a:xfrm>
            <a:off x="5338925" y="6084404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여도현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0689413-FB50-42FD-AEAE-C38003E5DDA9}"/>
              </a:ext>
            </a:extLst>
          </p:cNvPr>
          <p:cNvSpPr/>
          <p:nvPr/>
        </p:nvSpPr>
        <p:spPr>
          <a:xfrm>
            <a:off x="6467847" y="6112369"/>
            <a:ext cx="337504" cy="314325"/>
          </a:xfrm>
          <a:prstGeom prst="rect">
            <a:avLst/>
          </a:prstGeom>
          <a:solidFill>
            <a:srgbClr val="C49DD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8FBC36C-2C19-4C18-83D6-40AE144E7687}"/>
              </a:ext>
            </a:extLst>
          </p:cNvPr>
          <p:cNvSpPr txBox="1"/>
          <p:nvPr/>
        </p:nvSpPr>
        <p:spPr>
          <a:xfrm>
            <a:off x="6822426" y="6085695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강아영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5705ADA-6951-4A18-A141-045BBF182A51}"/>
              </a:ext>
            </a:extLst>
          </p:cNvPr>
          <p:cNvSpPr/>
          <p:nvPr/>
        </p:nvSpPr>
        <p:spPr>
          <a:xfrm>
            <a:off x="7983129" y="6111078"/>
            <a:ext cx="337504" cy="314325"/>
          </a:xfrm>
          <a:prstGeom prst="rect">
            <a:avLst/>
          </a:prstGeom>
          <a:solidFill>
            <a:srgbClr val="404040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839BE1-FC92-4E6A-AA1F-788B4CD20FE9}"/>
              </a:ext>
            </a:extLst>
          </p:cNvPr>
          <p:cNvSpPr txBox="1"/>
          <p:nvPr/>
        </p:nvSpPr>
        <p:spPr>
          <a:xfrm>
            <a:off x="8337708" y="6084404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박 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CD3015F-A76B-47C4-9D53-EF870352AA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52" y="191913"/>
            <a:ext cx="12016496" cy="5880618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C0F4A76-954E-42D4-983C-CD216B21C2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9E46E2-3B22-46D3-B3EA-CC159BA322D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9919143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6110" y="3065778"/>
            <a:ext cx="11779779" cy="1200329"/>
          </a:xfrm>
          <a:prstGeom prst="rect">
            <a:avLst/>
          </a:prstGeom>
          <a:solidFill>
            <a:schemeClr val="tx1">
              <a:alpha val="67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11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defRPr>
            </a:lvl1pPr>
          </a:lstStyle>
          <a:p>
            <a:pPr algn="ctr"/>
            <a:r>
              <a:rPr lang="ko-KR" altLang="en-US" sz="7200" spc="-15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Light" panose="020B0603020101020101" pitchFamily="50" charset="-127"/>
              </a:rPr>
              <a:t>감사합니다</a:t>
            </a:r>
            <a:endParaRPr lang="en-US" altLang="ko-KR" sz="7200" spc="-15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+mj-lt"/>
              <a:ea typeface="나눔바른고딕 Light" panose="020B0603020101020101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A20AC65-BFCA-4CA6-B891-BF36708EC1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9E46E2-3B22-46D3-B3EA-CC159BA322D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7741207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C75BE41-8371-4F54-B40E-C723BD2214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83725"/>
            <a:ext cx="9753600" cy="53721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E3358E-D91F-4EA9-A628-463958DCC166}"/>
              </a:ext>
            </a:extLst>
          </p:cNvPr>
          <p:cNvSpPr txBox="1"/>
          <p:nvPr/>
        </p:nvSpPr>
        <p:spPr>
          <a:xfrm>
            <a:off x="1219200" y="5791649"/>
            <a:ext cx="5511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방송 플랫폼 별 </a:t>
            </a:r>
            <a:r>
              <a:rPr lang="ko-KR" altLang="en-US" dirty="0" err="1"/>
              <a:t>스트리머</a:t>
            </a:r>
            <a:r>
              <a:rPr lang="ko-KR" altLang="en-US" dirty="0"/>
              <a:t> 수 </a:t>
            </a:r>
            <a:r>
              <a:rPr lang="en-US" altLang="ko-KR" dirty="0"/>
              <a:t>- </a:t>
            </a:r>
            <a:r>
              <a:rPr lang="en-US" altLang="ko-KR" dirty="0">
                <a:hlinkClick r:id="rId3"/>
              </a:rPr>
              <a:t>http://etinow.me/266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D566F96-058A-4ACF-AE3F-9263071AE3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9E46E2-3B22-46D3-B3EA-CC159BA322D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70592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3E3358E-D91F-4EA9-A628-463958DCC166}"/>
              </a:ext>
            </a:extLst>
          </p:cNvPr>
          <p:cNvSpPr txBox="1"/>
          <p:nvPr/>
        </p:nvSpPr>
        <p:spPr>
          <a:xfrm>
            <a:off x="1219200" y="5727481"/>
            <a:ext cx="5281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방송 플랫폼 별 시청자 수 </a:t>
            </a:r>
            <a:r>
              <a:rPr lang="en-US" altLang="ko-KR" dirty="0"/>
              <a:t>- </a:t>
            </a:r>
            <a:r>
              <a:rPr lang="en-US" altLang="ko-KR" dirty="0">
                <a:hlinkClick r:id="rId2"/>
              </a:rPr>
              <a:t>http://etinow.me/266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A6F8231-0689-4057-8535-22683D2602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65435"/>
            <a:ext cx="9753600" cy="537210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410E5A-3A71-4C54-A5F7-DA4168549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9E46E2-3B22-46D3-B3EA-CC159BA322D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7057315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AB3D7D8E-1CD8-4BC0-AC49-94F76CA9EE14}"/>
              </a:ext>
            </a:extLst>
          </p:cNvPr>
          <p:cNvGrpSpPr/>
          <p:nvPr/>
        </p:nvGrpSpPr>
        <p:grpSpPr>
          <a:xfrm>
            <a:off x="607949" y="73367"/>
            <a:ext cx="4160604" cy="6118504"/>
            <a:chOff x="898506" y="56276"/>
            <a:chExt cx="4160604" cy="6118504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04E19652-772E-4104-AE1E-FF6306294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8507" y="56276"/>
              <a:ext cx="4160603" cy="2929363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4E1A20D-845C-4006-B48F-09849DF4E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8506" y="2960703"/>
              <a:ext cx="4160603" cy="3214077"/>
            </a:xfrm>
            <a:prstGeom prst="rect">
              <a:avLst/>
            </a:prstGeom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3BA7926F-7F5A-44AC-9199-F8C9EE71DAEF}"/>
              </a:ext>
            </a:extLst>
          </p:cNvPr>
          <p:cNvGrpSpPr/>
          <p:nvPr/>
        </p:nvGrpSpPr>
        <p:grpSpPr>
          <a:xfrm>
            <a:off x="5742775" y="514562"/>
            <a:ext cx="3065626" cy="4942154"/>
            <a:chOff x="6215641" y="56276"/>
            <a:chExt cx="2515847" cy="4055845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756D48A2-1EFF-4D31-BF86-EDE3762FF3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15641" y="56276"/>
              <a:ext cx="2515847" cy="2020213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0D5CCAE-6C9B-4179-924F-5930060FBA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15641" y="2042305"/>
              <a:ext cx="2515847" cy="2069816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26FAAD61-B276-42C6-B585-4F65AA0F9265}"/>
              </a:ext>
            </a:extLst>
          </p:cNvPr>
          <p:cNvGrpSpPr/>
          <p:nvPr/>
        </p:nvGrpSpPr>
        <p:grpSpPr>
          <a:xfrm>
            <a:off x="8931933" y="514562"/>
            <a:ext cx="3077552" cy="4942154"/>
            <a:chOff x="8855021" y="56276"/>
            <a:chExt cx="2515848" cy="4040130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1D9A4600-2CE2-46F7-B40E-165A45362A8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855022" y="56276"/>
              <a:ext cx="2515847" cy="2048868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5099BBD4-B651-4B99-9232-E46712F67C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855021" y="2070960"/>
              <a:ext cx="2515847" cy="2025446"/>
            </a:xfrm>
            <a:prstGeom prst="rect">
              <a:avLst/>
            </a:prstGeom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4873D4B-7889-48A5-B61C-431AFC43C796}"/>
              </a:ext>
            </a:extLst>
          </p:cNvPr>
          <p:cNvSpPr txBox="1"/>
          <p:nvPr/>
        </p:nvSpPr>
        <p:spPr>
          <a:xfrm>
            <a:off x="607949" y="6264067"/>
            <a:ext cx="1964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Pc</a:t>
            </a:r>
            <a:r>
              <a:rPr lang="ko-KR" altLang="en-US" dirty="0"/>
              <a:t>게임 인기 순위</a:t>
            </a:r>
            <a:endParaRPr lang="en-US" altLang="ko-K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D4F0581-84EB-4877-8CB4-E82A6691770F}"/>
              </a:ext>
            </a:extLst>
          </p:cNvPr>
          <p:cNvSpPr txBox="1"/>
          <p:nvPr/>
        </p:nvSpPr>
        <p:spPr>
          <a:xfrm>
            <a:off x="5742775" y="5604617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트위치</a:t>
            </a:r>
            <a:r>
              <a:rPr lang="ko-KR" altLang="en-US" dirty="0"/>
              <a:t> 방송 인기 순위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569829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4320EA9-E590-4E25-982B-1535E839A3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124" y="376365"/>
            <a:ext cx="5009575" cy="5888219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FD87836-4B1D-4932-8414-36FFDB4B6785}"/>
              </a:ext>
            </a:extLst>
          </p:cNvPr>
          <p:cNvSpPr/>
          <p:nvPr/>
        </p:nvSpPr>
        <p:spPr>
          <a:xfrm>
            <a:off x="922614" y="2050078"/>
            <a:ext cx="4714042" cy="86113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D201892-3C9C-41C9-BED7-752702D6044B}"/>
              </a:ext>
            </a:extLst>
          </p:cNvPr>
          <p:cNvSpPr/>
          <p:nvPr/>
        </p:nvSpPr>
        <p:spPr>
          <a:xfrm>
            <a:off x="922614" y="2889907"/>
            <a:ext cx="4714042" cy="7847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9B7D15C-A7CB-408D-B121-F929DB128B0F}"/>
              </a:ext>
            </a:extLst>
          </p:cNvPr>
          <p:cNvSpPr/>
          <p:nvPr/>
        </p:nvSpPr>
        <p:spPr>
          <a:xfrm>
            <a:off x="922614" y="5278000"/>
            <a:ext cx="4714042" cy="86113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90754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0650733" y="555721"/>
            <a:ext cx="10695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출처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747B492-44E8-4827-80E9-7CFFCDA8540E}"/>
              </a:ext>
            </a:extLst>
          </p:cNvPr>
          <p:cNvSpPr txBox="1"/>
          <p:nvPr/>
        </p:nvSpPr>
        <p:spPr>
          <a:xfrm>
            <a:off x="605368" y="1530980"/>
            <a:ext cx="12434116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3p - </a:t>
            </a:r>
            <a:r>
              <a:rPr lang="en-US" altLang="ko-KR" dirty="0">
                <a:hlinkClick r:id="rId2"/>
              </a:rPr>
              <a:t>https://www.indiedb.com/features/konami-shuts-down-indie-unreal-engine-4-remake-of-pt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4p - </a:t>
            </a:r>
            <a:r>
              <a:rPr lang="en-US" altLang="ko-KR" dirty="0">
                <a:hlinkClick r:id="rId3"/>
              </a:rPr>
              <a:t>https://news.kotra.or.kr/user/globalBbs/kotranews/4/globalBbsDataView.do?setIdx=243&amp;dataIdx=160934</a:t>
            </a:r>
            <a:endParaRPr lang="en-US" altLang="ko-KR" dirty="0"/>
          </a:p>
          <a:p>
            <a:r>
              <a:rPr lang="en-US" altLang="ko-KR" dirty="0"/>
              <a:t>5p - </a:t>
            </a:r>
            <a:r>
              <a:rPr lang="en-US" altLang="ko-KR" dirty="0">
                <a:hlinkClick r:id="rId4"/>
              </a:rPr>
              <a:t>https://www.huffingtonpost.kr/entry/broadcast_kr_5b3b0c1be4b0b41bb1dc8364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6p - </a:t>
            </a:r>
            <a:r>
              <a:rPr lang="en-US" altLang="ko-KR" dirty="0">
                <a:hlinkClick r:id="rId5"/>
              </a:rPr>
              <a:t>http://www.pandora.tv/view/pangamerg/56503694/#38790005_new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8p - </a:t>
            </a:r>
            <a:r>
              <a:rPr lang="en-US" altLang="ko-KR" dirty="0">
                <a:hlinkClick r:id="rId6"/>
              </a:rPr>
              <a:t>https://www.youtube.com/watch?v=oG-rOsoyDkY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9p - </a:t>
            </a:r>
            <a:r>
              <a:rPr lang="en-US" altLang="ko-KR" dirty="0">
                <a:hlinkClick r:id="rId7"/>
              </a:rPr>
              <a:t>https://www.youtube.com/watch?v=6cx9dvXvhWk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14p,15p - </a:t>
            </a:r>
            <a:r>
              <a:rPr lang="en-US" altLang="ko-KR" dirty="0">
                <a:hlinkClick r:id="rId8"/>
              </a:rPr>
              <a:t>http://etinow.me/266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16p - </a:t>
            </a:r>
            <a:r>
              <a:rPr lang="en-US" altLang="ko-KR" dirty="0">
                <a:hlinkClick r:id="rId9"/>
              </a:rPr>
              <a:t>https://newzoo.com/insights/rankings/top-20-core-pc-games/</a:t>
            </a:r>
            <a:endParaRPr lang="en-US" altLang="ko-KR" dirty="0"/>
          </a:p>
          <a:p>
            <a:r>
              <a:rPr lang="en-US" altLang="ko-KR" dirty="0"/>
              <a:t>       </a:t>
            </a:r>
            <a:r>
              <a:rPr lang="en-US" altLang="ko-KR" dirty="0">
                <a:hlinkClick r:id="rId10"/>
              </a:rPr>
              <a:t>https://www.twitchmetrics.net/games/viewership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17p - </a:t>
            </a:r>
            <a:r>
              <a:rPr lang="en-US" altLang="ko-KR" dirty="0">
                <a:hlinkClick r:id="rId11"/>
              </a:rPr>
              <a:t>http://kism.or.kr/file/memoir/5_4_16.pdf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5A27402-860A-4452-95CE-EA39E404C8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9E46E2-3B22-46D3-B3EA-CC159BA322D2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429880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554306" y="2180443"/>
            <a:ext cx="8424441" cy="3479266"/>
            <a:chOff x="554306" y="1490676"/>
            <a:chExt cx="8424441" cy="3479266"/>
          </a:xfrm>
        </p:grpSpPr>
        <p:sp>
          <p:nvSpPr>
            <p:cNvPr id="11" name="TextBox 10"/>
            <p:cNvSpPr txBox="1"/>
            <p:nvPr/>
          </p:nvSpPr>
          <p:spPr>
            <a:xfrm>
              <a:off x="2820352" y="1490676"/>
              <a:ext cx="27174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ln>
                    <a:solidFill>
                      <a:schemeClr val="bg1"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a영고딕L" panose="02020600000000000000" pitchFamily="18" charset="-127"/>
                  <a:ea typeface="a영고딕L" panose="02020600000000000000" pitchFamily="18" charset="-127"/>
                  <a:cs typeface="Segoe UI" panose="020B0502040204020203" pitchFamily="34" charset="0"/>
                </a:rPr>
                <a:t>CH1. </a:t>
              </a:r>
              <a:r>
                <a:rPr lang="ko-KR" altLang="en-US" sz="2800" b="1" dirty="0">
                  <a:ln>
                    <a:solidFill>
                      <a:schemeClr val="bg1"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a영고딕L" panose="02020600000000000000" pitchFamily="18" charset="-127"/>
                  <a:ea typeface="a영고딕L" panose="02020600000000000000" pitchFamily="18" charset="-127"/>
                  <a:cs typeface="Segoe UI" panose="020B0502040204020203" pitchFamily="34" charset="0"/>
                </a:rPr>
                <a:t>게임 플레이</a:t>
              </a:r>
              <a:endParaRPr lang="ko-KR" altLang="en-US" sz="26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endParaRPr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554306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22" name="직선 연결선 21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그룹 16"/>
            <p:cNvGrpSpPr/>
            <p:nvPr/>
          </p:nvGrpSpPr>
          <p:grpSpPr>
            <a:xfrm rot="10800000">
              <a:off x="7328947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18" name="직선 연결선 17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TextBox 25"/>
          <p:cNvSpPr txBox="1"/>
          <p:nvPr/>
        </p:nvSpPr>
        <p:spPr>
          <a:xfrm>
            <a:off x="931857" y="997901"/>
            <a:ext cx="3612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36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CONTENTS</a:t>
            </a:r>
            <a:endParaRPr lang="ko-KR" altLang="en-US" sz="360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25400" dist="25400" dir="2700000" algn="tl" rotWithShape="0">
                  <a:schemeClr val="bg2">
                    <a:lumMod val="50000"/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2542D48-3DDD-4F66-A548-B591320E5A63}"/>
              </a:ext>
            </a:extLst>
          </p:cNvPr>
          <p:cNvSpPr txBox="1"/>
          <p:nvPr/>
        </p:nvSpPr>
        <p:spPr>
          <a:xfrm>
            <a:off x="2820352" y="2841238"/>
            <a:ext cx="25923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CH2.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연구 목적</a:t>
            </a:r>
            <a:r>
              <a:rPr lang="en-US" altLang="ko-KR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 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E1A4C4B-63F0-49FD-8050-1D961EB2A272}"/>
              </a:ext>
            </a:extLst>
          </p:cNvPr>
          <p:cNvSpPr txBox="1"/>
          <p:nvPr/>
        </p:nvSpPr>
        <p:spPr>
          <a:xfrm>
            <a:off x="2820352" y="3502033"/>
            <a:ext cx="2803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CH3.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기술적 요소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24D18B8-813C-451B-8660-DD79A6D8BEC2}"/>
              </a:ext>
            </a:extLst>
          </p:cNvPr>
          <p:cNvSpPr txBox="1"/>
          <p:nvPr/>
        </p:nvSpPr>
        <p:spPr>
          <a:xfrm>
            <a:off x="2840967" y="4162828"/>
            <a:ext cx="34323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CH4.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타게임과의 비교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F9FB42A-6EA7-46A3-8F74-4C42554F8060}"/>
              </a:ext>
            </a:extLst>
          </p:cNvPr>
          <p:cNvSpPr txBox="1"/>
          <p:nvPr/>
        </p:nvSpPr>
        <p:spPr>
          <a:xfrm>
            <a:off x="2840967" y="4823623"/>
            <a:ext cx="35397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CH5.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역할분담 및 일정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A6FC10-0F81-46B5-84DD-6B5AFBFC5479}"/>
              </a:ext>
            </a:extLst>
          </p:cNvPr>
          <p:cNvSpPr txBox="1"/>
          <p:nvPr/>
        </p:nvSpPr>
        <p:spPr>
          <a:xfrm>
            <a:off x="2840967" y="5484418"/>
            <a:ext cx="24224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CH6.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참고자료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F083CB-EBBC-4D9E-99BB-111FAC4C1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9E46E2-3B22-46D3-B3EA-CC159BA322D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542397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FD48BCD-E6F6-4FE0-B1D0-8FB6EBB289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037" y="2169244"/>
            <a:ext cx="4261260" cy="238580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F898F6C-0FAF-4816-A3F8-8A633034DBA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572" y="1974092"/>
            <a:ext cx="2164486" cy="65448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FE234A4-F84B-4F95-A59F-D148F1912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6227" y="3486953"/>
            <a:ext cx="248808" cy="314325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94D5B09F-C1A1-44C5-9A33-92FD4D244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6869" y="3489907"/>
            <a:ext cx="248808" cy="31432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8B8396CA-A5A3-4AC9-95F4-2E69D2BB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2189" y="3379391"/>
            <a:ext cx="248808" cy="314325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03DDAD10-06D7-4EDF-9D2B-6214B6764EEB}"/>
              </a:ext>
            </a:extLst>
          </p:cNvPr>
          <p:cNvGrpSpPr/>
          <p:nvPr/>
        </p:nvGrpSpPr>
        <p:grpSpPr>
          <a:xfrm>
            <a:off x="603250" y="1467833"/>
            <a:ext cx="2030586" cy="512449"/>
            <a:chOff x="682373" y="1572055"/>
            <a:chExt cx="2224489" cy="839018"/>
          </a:xfrm>
        </p:grpSpPr>
        <p:sp>
          <p:nvSpPr>
            <p:cNvPr id="26" name="설명선: 굽은 선(테두리 및 강조선) 25">
              <a:extLst>
                <a:ext uri="{FF2B5EF4-FFF2-40B4-BE49-F238E27FC236}">
                  <a16:creationId xmlns:a16="http://schemas.microsoft.com/office/drawing/2014/main" id="{A2F0A451-A9D4-43E8-82F6-DA22EDED8CC8}"/>
                </a:ext>
              </a:extLst>
            </p:cNvPr>
            <p:cNvSpPr/>
            <p:nvPr/>
          </p:nvSpPr>
          <p:spPr>
            <a:xfrm rot="5400000">
              <a:off x="1357645" y="1181620"/>
              <a:ext cx="839018" cy="1619888"/>
            </a:xfrm>
            <a:prstGeom prst="accentBorderCallout2">
              <a:avLst>
                <a:gd name="adj1" fmla="val 94305"/>
                <a:gd name="adj2" fmla="val 111015"/>
                <a:gd name="adj3" fmla="val 94861"/>
                <a:gd name="adj4" fmla="val 163257"/>
                <a:gd name="adj5" fmla="val 89082"/>
                <a:gd name="adj6" fmla="val 164254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2FE65A4-E9D0-480C-B0E5-A5D87D79F59B}"/>
                </a:ext>
              </a:extLst>
            </p:cNvPr>
            <p:cNvSpPr txBox="1"/>
            <p:nvPr/>
          </p:nvSpPr>
          <p:spPr>
            <a:xfrm>
              <a:off x="682373" y="1670793"/>
              <a:ext cx="22244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 err="1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심장박동수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EC66CF6C-6724-47C6-9C55-B5510A37A9B3}"/>
              </a:ext>
            </a:extLst>
          </p:cNvPr>
          <p:cNvGrpSpPr/>
          <p:nvPr/>
        </p:nvGrpSpPr>
        <p:grpSpPr>
          <a:xfrm>
            <a:off x="5248741" y="2725368"/>
            <a:ext cx="1510009" cy="528131"/>
            <a:chOff x="5236762" y="3831207"/>
            <a:chExt cx="2224489" cy="756751"/>
          </a:xfrm>
        </p:grpSpPr>
        <p:sp>
          <p:nvSpPr>
            <p:cNvPr id="61" name="설명선: 굽은 선(테두리 및 강조선) 60">
              <a:extLst>
                <a:ext uri="{FF2B5EF4-FFF2-40B4-BE49-F238E27FC236}">
                  <a16:creationId xmlns:a16="http://schemas.microsoft.com/office/drawing/2014/main" id="{3D76B857-E21E-4EA2-B8D2-4E9D756757C4}"/>
                </a:ext>
              </a:extLst>
            </p:cNvPr>
            <p:cNvSpPr/>
            <p:nvPr/>
          </p:nvSpPr>
          <p:spPr>
            <a:xfrm rot="5400000">
              <a:off x="5970632" y="3329494"/>
              <a:ext cx="756751" cy="1760178"/>
            </a:xfrm>
            <a:prstGeom prst="accentBorderCallout2">
              <a:avLst>
                <a:gd name="adj1" fmla="val 24516"/>
                <a:gd name="adj2" fmla="val -12854"/>
                <a:gd name="adj3" fmla="val 25776"/>
                <a:gd name="adj4" fmla="val -43510"/>
                <a:gd name="adj5" fmla="val 59134"/>
                <a:gd name="adj6" fmla="val -43643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BEA91045-2BFB-4417-A90A-496FE45ED2A6}"/>
                </a:ext>
              </a:extLst>
            </p:cNvPr>
            <p:cNvSpPr txBox="1"/>
            <p:nvPr/>
          </p:nvSpPr>
          <p:spPr>
            <a:xfrm>
              <a:off x="5236762" y="3908938"/>
              <a:ext cx="2224489" cy="462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인벤토리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B3FEB36-43E4-4F3F-8A1B-72FAD04389A5}"/>
              </a:ext>
            </a:extLst>
          </p:cNvPr>
          <p:cNvGrpSpPr/>
          <p:nvPr/>
        </p:nvGrpSpPr>
        <p:grpSpPr>
          <a:xfrm>
            <a:off x="35563" y="4009684"/>
            <a:ext cx="2234888" cy="797149"/>
            <a:chOff x="0" y="5210757"/>
            <a:chExt cx="2224489" cy="797149"/>
          </a:xfrm>
        </p:grpSpPr>
        <p:sp>
          <p:nvSpPr>
            <p:cNvPr id="72" name="설명선: 굽은 선(테두리 및 강조선) 71">
              <a:extLst>
                <a:ext uri="{FF2B5EF4-FFF2-40B4-BE49-F238E27FC236}">
                  <a16:creationId xmlns:a16="http://schemas.microsoft.com/office/drawing/2014/main" id="{0676BC1E-747D-4DD2-B49A-03B0E5A07ED6}"/>
                </a:ext>
              </a:extLst>
            </p:cNvPr>
            <p:cNvSpPr/>
            <p:nvPr/>
          </p:nvSpPr>
          <p:spPr>
            <a:xfrm rot="5400000">
              <a:off x="711462" y="4729243"/>
              <a:ext cx="797149" cy="1760178"/>
            </a:xfrm>
            <a:prstGeom prst="accentBorderCallout2">
              <a:avLst>
                <a:gd name="adj1" fmla="val 60326"/>
                <a:gd name="adj2" fmla="val -8550"/>
                <a:gd name="adj3" fmla="val 56542"/>
                <a:gd name="adj4" fmla="val -37168"/>
                <a:gd name="adj5" fmla="val 1647"/>
                <a:gd name="adj6" fmla="val -40736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21DBFF9-ACC0-4290-832B-1B5297B6664D}"/>
                </a:ext>
              </a:extLst>
            </p:cNvPr>
            <p:cNvSpPr txBox="1"/>
            <p:nvPr/>
          </p:nvSpPr>
          <p:spPr>
            <a:xfrm>
              <a:off x="0" y="5358795"/>
              <a:ext cx="222448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 가능한</a:t>
              </a:r>
              <a:endParaRPr lang="en-US" altLang="ko-KR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 표시</a:t>
              </a:r>
              <a:endParaRPr lang="en-US" altLang="ko-KR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71E4AA61-544F-422B-A6A3-71F2C0D3E626}"/>
              </a:ext>
            </a:extLst>
          </p:cNvPr>
          <p:cNvSpPr txBox="1"/>
          <p:nvPr/>
        </p:nvSpPr>
        <p:spPr>
          <a:xfrm>
            <a:off x="2430426" y="51828"/>
            <a:ext cx="915832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적을 피하고 </a:t>
            </a:r>
            <a:r>
              <a:rPr lang="ko-KR" altLang="en-US" sz="3600" b="1" dirty="0">
                <a:solidFill>
                  <a:schemeClr val="bg1"/>
                </a:solidFill>
                <a:highlight>
                  <a:srgbClr val="000000"/>
                </a:highlight>
                <a:latin typeface="a영고딕L" panose="02020600000000000000" pitchFamily="18" charset="-127"/>
                <a:ea typeface="a영고딕L" panose="02020600000000000000" pitchFamily="18" charset="-127"/>
              </a:rPr>
              <a:t>탈출</a:t>
            </a:r>
            <a:r>
              <a: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해라</a:t>
            </a:r>
            <a:r>
              <a:rPr lang="en-US" altLang="ko-KR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!</a:t>
            </a:r>
          </a:p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시각과 청각에 반응하는 적을 피하고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상호작용이 가능한 오브젝트를 사용하여</a:t>
            </a:r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탈출해야 한다</a:t>
            </a:r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F0CF988-63D1-4E81-BCF4-2577335FFDDF}"/>
              </a:ext>
            </a:extLst>
          </p:cNvPr>
          <p:cNvSpPr txBox="1"/>
          <p:nvPr/>
        </p:nvSpPr>
        <p:spPr>
          <a:xfrm>
            <a:off x="7139327" y="1698251"/>
            <a:ext cx="5116680" cy="2808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장르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 퍼즐 어드벤처 게임</a:t>
            </a:r>
            <a:endParaRPr lang="en-US" altLang="ko-KR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플랫폼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PC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개발환경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 Visual Studio 2017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Unity 3D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3D Max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Adobe Photoshop CSS</a:t>
            </a:r>
            <a:endParaRPr lang="ko-KR" altLang="en-US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4" name="왼쪽 대괄호 33">
            <a:extLst>
              <a:ext uri="{FF2B5EF4-FFF2-40B4-BE49-F238E27FC236}">
                <a16:creationId xmlns:a16="http://schemas.microsoft.com/office/drawing/2014/main" id="{371C1124-88B7-44FE-BCD3-C8B9F2DD4741}"/>
              </a:ext>
            </a:extLst>
          </p:cNvPr>
          <p:cNvSpPr/>
          <p:nvPr/>
        </p:nvSpPr>
        <p:spPr>
          <a:xfrm flipH="1">
            <a:off x="11465969" y="1772516"/>
            <a:ext cx="246707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5" name="왼쪽 대괄호 34">
            <a:extLst>
              <a:ext uri="{FF2B5EF4-FFF2-40B4-BE49-F238E27FC236}">
                <a16:creationId xmlns:a16="http://schemas.microsoft.com/office/drawing/2014/main" id="{E93D45DC-BC25-4749-ABDE-26343E673DEE}"/>
              </a:ext>
            </a:extLst>
          </p:cNvPr>
          <p:cNvSpPr/>
          <p:nvPr/>
        </p:nvSpPr>
        <p:spPr>
          <a:xfrm rot="10800000" flipH="1">
            <a:off x="6805852" y="1724057"/>
            <a:ext cx="246707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ABF6867-CC63-41DF-984B-C5026355D5F9}"/>
              </a:ext>
            </a:extLst>
          </p:cNvPr>
          <p:cNvGrpSpPr/>
          <p:nvPr/>
        </p:nvGrpSpPr>
        <p:grpSpPr>
          <a:xfrm>
            <a:off x="195005" y="5068251"/>
            <a:ext cx="3389748" cy="1422057"/>
            <a:chOff x="1100416" y="8688393"/>
            <a:chExt cx="668220" cy="142205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0E5B417-685A-4D20-847D-8B1AA9C56760}"/>
                </a:ext>
              </a:extLst>
            </p:cNvPr>
            <p:cNvSpPr txBox="1"/>
            <p:nvPr/>
          </p:nvSpPr>
          <p:spPr>
            <a:xfrm>
              <a:off x="1100416" y="9402564"/>
              <a:ext cx="66822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캐릭터의 시작위치 랜덤으로 배치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1DE5590-CBC0-4C6D-A62C-5A231086C491}"/>
                </a:ext>
              </a:extLst>
            </p:cNvPr>
            <p:cNvSpPr txBox="1"/>
            <p:nvPr/>
          </p:nvSpPr>
          <p:spPr>
            <a:xfrm>
              <a:off x="1198048" y="8688393"/>
              <a:ext cx="472956" cy="52322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28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로그라이크</a:t>
              </a:r>
              <a:endParaRPr lang="ko-KR" altLang="en-US" sz="2800" b="1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E9AF752-3366-4212-9797-EBDB7EE70C9F}"/>
              </a:ext>
            </a:extLst>
          </p:cNvPr>
          <p:cNvGrpSpPr/>
          <p:nvPr/>
        </p:nvGrpSpPr>
        <p:grpSpPr>
          <a:xfrm>
            <a:off x="3813458" y="5085510"/>
            <a:ext cx="4193980" cy="1378164"/>
            <a:chOff x="801115" y="6943500"/>
            <a:chExt cx="4193980" cy="1378164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5739A60-F8AC-47DE-9ED1-0D464A5E1013}"/>
                </a:ext>
              </a:extLst>
            </p:cNvPr>
            <p:cNvSpPr txBox="1"/>
            <p:nvPr/>
          </p:nvSpPr>
          <p:spPr>
            <a:xfrm>
              <a:off x="801115" y="7613778"/>
              <a:ext cx="419398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트위치의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투표 시스템을 연동하여 </a:t>
              </a:r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스트리머와의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상호작용을 극대화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29013D0-0CEF-4427-B1E5-D99383AC2D80}"/>
                </a:ext>
              </a:extLst>
            </p:cNvPr>
            <p:cNvSpPr txBox="1"/>
            <p:nvPr/>
          </p:nvSpPr>
          <p:spPr>
            <a:xfrm>
              <a:off x="1922659" y="6943500"/>
              <a:ext cx="2106667" cy="52322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28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</a:t>
              </a:r>
              <a:r>
                <a:rPr lang="ko-KR" altLang="en-US" sz="28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연동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4EA78509-9195-4008-A645-89290CAA5D25}"/>
              </a:ext>
            </a:extLst>
          </p:cNvPr>
          <p:cNvGrpSpPr/>
          <p:nvPr/>
        </p:nvGrpSpPr>
        <p:grpSpPr>
          <a:xfrm>
            <a:off x="8180752" y="5068251"/>
            <a:ext cx="3936370" cy="1727953"/>
            <a:chOff x="1833741" y="4873022"/>
            <a:chExt cx="3861236" cy="1727953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2681608-D771-435B-964C-CDD5B3AB428E}"/>
                </a:ext>
              </a:extLst>
            </p:cNvPr>
            <p:cNvSpPr txBox="1"/>
            <p:nvPr/>
          </p:nvSpPr>
          <p:spPr>
            <a:xfrm>
              <a:off x="1833741" y="5585312"/>
              <a:ext cx="386123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플레이어의 심박수를 반영하여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게임내에서 방해요소로 작용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endPara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8C831C2-1198-40D8-93F2-EC3A1E13D943}"/>
                </a:ext>
              </a:extLst>
            </p:cNvPr>
            <p:cNvSpPr txBox="1"/>
            <p:nvPr/>
          </p:nvSpPr>
          <p:spPr>
            <a:xfrm>
              <a:off x="2555021" y="4873022"/>
              <a:ext cx="2418676" cy="52322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28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심박수 피드백</a:t>
              </a:r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1AC8D34-F148-4ABE-8A81-46CBC812D7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9E46E2-3B22-46D3-B3EA-CC159BA322D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722376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740F6E35-8D99-424B-953C-DC32ACC7CA9D}"/>
              </a:ext>
            </a:extLst>
          </p:cNvPr>
          <p:cNvGrpSpPr/>
          <p:nvPr/>
        </p:nvGrpSpPr>
        <p:grpSpPr>
          <a:xfrm>
            <a:off x="2291153" y="731516"/>
            <a:ext cx="7705668" cy="5155133"/>
            <a:chOff x="2243165" y="721595"/>
            <a:chExt cx="7705668" cy="5155133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3AB4103-0FC9-49B0-988C-D8B8EE81F4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3165" y="721595"/>
              <a:ext cx="7705668" cy="4500538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8384E79-B174-40D7-AD4A-281429E6C971}"/>
                </a:ext>
              </a:extLst>
            </p:cNvPr>
            <p:cNvSpPr txBox="1"/>
            <p:nvPr/>
          </p:nvSpPr>
          <p:spPr>
            <a:xfrm>
              <a:off x="3074482" y="5507396"/>
              <a:ext cx="64711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온라인 실시간 방송시간 규모예측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(</a:t>
              </a:r>
              <a:r>
                <a:rPr lang="ko-KR" altLang="en-US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자료원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: </a:t>
              </a:r>
              <a:r>
                <a:rPr lang="ko-KR" altLang="en-US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전첨망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(</a:t>
              </a:r>
              <a:r>
                <a:rPr lang="ko-KR" altLang="en-US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前瞻网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))</a:t>
              </a:r>
              <a:endPara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605D4F2-387A-4E85-847A-F844C041CA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9E46E2-3B22-46D3-B3EA-CC159BA322D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6522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CDE4132-CC0A-4DE4-993A-4CBE3801D282}"/>
              </a:ext>
            </a:extLst>
          </p:cNvPr>
          <p:cNvGrpSpPr/>
          <p:nvPr/>
        </p:nvGrpSpPr>
        <p:grpSpPr>
          <a:xfrm>
            <a:off x="854216" y="1355355"/>
            <a:ext cx="10879763" cy="4650530"/>
            <a:chOff x="854216" y="1355355"/>
            <a:chExt cx="10879763" cy="4650530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C1A9E519-4F31-44EF-879C-8B704591AD39}"/>
                </a:ext>
              </a:extLst>
            </p:cNvPr>
            <p:cNvGrpSpPr/>
            <p:nvPr/>
          </p:nvGrpSpPr>
          <p:grpSpPr>
            <a:xfrm>
              <a:off x="854216" y="1355355"/>
              <a:ext cx="4642964" cy="4650530"/>
              <a:chOff x="2003917" y="1990623"/>
              <a:chExt cx="3624756" cy="3750783"/>
            </a:xfrm>
          </p:grpSpPr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880E25AF-2348-466B-A706-B975907453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146191" y="1990623"/>
                <a:ext cx="3340209" cy="3340209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61178C2-4612-4395-BA03-14099524881D}"/>
                  </a:ext>
                </a:extLst>
              </p:cNvPr>
              <p:cNvSpPr txBox="1"/>
              <p:nvPr/>
            </p:nvSpPr>
            <p:spPr>
              <a:xfrm>
                <a:off x="2003917" y="5372074"/>
                <a:ext cx="36247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a영고딕L" panose="02020600000000000000" pitchFamily="18" charset="-127"/>
                    <a:ea typeface="a영고딕L" panose="02020600000000000000" pitchFamily="18" charset="-127"/>
                  </a:rPr>
                  <a:t>시청하는 컨텐츠 순위</a:t>
                </a: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C25072C-5F8E-4824-A70A-4D62FBC5727D}"/>
                </a:ext>
              </a:extLst>
            </p:cNvPr>
            <p:cNvGrpSpPr/>
            <p:nvPr/>
          </p:nvGrpSpPr>
          <p:grpSpPr>
            <a:xfrm>
              <a:off x="5392405" y="1355355"/>
              <a:ext cx="6341574" cy="4599394"/>
              <a:chOff x="6092797" y="2037946"/>
              <a:chExt cx="4950858" cy="3709540"/>
            </a:xfrm>
          </p:grpSpPr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7A809241-CAF4-4242-BBA4-52C4AA66AA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92797" y="2037946"/>
                <a:ext cx="4950858" cy="3340208"/>
              </a:xfrm>
              <a:prstGeom prst="rect">
                <a:avLst/>
              </a:prstGeom>
            </p:spPr>
          </p:pic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016BE1B-6389-4E55-AA93-BEFFA0EAA721}"/>
                  </a:ext>
                </a:extLst>
              </p:cNvPr>
              <p:cNvSpPr txBox="1"/>
              <p:nvPr/>
            </p:nvSpPr>
            <p:spPr>
              <a:xfrm>
                <a:off x="7114962" y="5378154"/>
                <a:ext cx="31741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a영고딕L" panose="02020600000000000000" pitchFamily="18" charset="-127"/>
                    <a:ea typeface="a영고딕L" panose="02020600000000000000" pitchFamily="18" charset="-127"/>
                  </a:rPr>
                  <a:t>플랫폼 분기별 시청자수</a:t>
                </a:r>
              </a:p>
            </p:txBody>
          </p:sp>
        </p:grp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605D4F2-387A-4E85-847A-F844C041CA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9E46E2-3B22-46D3-B3EA-CC159BA322D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396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266795" y="555721"/>
            <a:ext cx="44534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공포게임의 방송적합성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B26DBDE0-825C-414D-A000-50828A0218CA}"/>
              </a:ext>
            </a:extLst>
          </p:cNvPr>
          <p:cNvGrpSpPr/>
          <p:nvPr/>
        </p:nvGrpSpPr>
        <p:grpSpPr>
          <a:xfrm>
            <a:off x="990150" y="1672742"/>
            <a:ext cx="6565370" cy="4833094"/>
            <a:chOff x="1321587" y="1744883"/>
            <a:chExt cx="6565370" cy="4833094"/>
          </a:xfrm>
        </p:grpSpPr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B95C6BD4-9801-4ADE-B2E2-F421743F3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1587" y="1744883"/>
              <a:ext cx="6217448" cy="4833094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6D35F86B-2376-4356-A83A-3FBA2A540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98862" y="1821729"/>
              <a:ext cx="5891752" cy="3214541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0FC4AA7-E190-475B-BE50-AD1CE52714E0}"/>
                </a:ext>
              </a:extLst>
            </p:cNvPr>
            <p:cNvSpPr txBox="1"/>
            <p:nvPr/>
          </p:nvSpPr>
          <p:spPr>
            <a:xfrm>
              <a:off x="2738623" y="3827679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쁘에에에에엑</a:t>
              </a:r>
              <a:endParaRPr lang="ko-KR" altLang="en-US" sz="1100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7312C49-3DDE-42CE-A91F-D5584B32D729}"/>
                </a:ext>
              </a:extLst>
            </p:cNvPr>
            <p:cNvSpPr txBox="1"/>
            <p:nvPr/>
          </p:nvSpPr>
          <p:spPr>
            <a:xfrm>
              <a:off x="6180842" y="3298194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**</a:t>
              </a:r>
              <a:r>
                <a:rPr lang="ko-KR" altLang="en-US" sz="1100" dirty="0" err="1"/>
                <a:t>개웃기네ㅋㅋ</a:t>
              </a:r>
              <a:endParaRPr lang="ko-KR" altLang="en-US" sz="1100" dirty="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E4CA46B-F92C-45E7-A9CB-8C6F4089E1AB}"/>
                </a:ext>
              </a:extLst>
            </p:cNvPr>
            <p:cNvSpPr txBox="1"/>
            <p:nvPr/>
          </p:nvSpPr>
          <p:spPr>
            <a:xfrm>
              <a:off x="5454977" y="3750680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ㅋㅋㅋㅋㅋㅋㅋ</a:t>
              </a:r>
              <a:endParaRPr lang="ko-KR" altLang="en-US" sz="1100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94972A4-E4EC-4213-988F-A0692F882DFC}"/>
                </a:ext>
              </a:extLst>
            </p:cNvPr>
            <p:cNvSpPr txBox="1"/>
            <p:nvPr/>
          </p:nvSpPr>
          <p:spPr>
            <a:xfrm>
              <a:off x="1655975" y="3524437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유튜브각</a:t>
              </a:r>
              <a:r>
                <a:rPr lang="en-US" altLang="ko-KR" sz="1100" dirty="0"/>
                <a:t>^</a:t>
              </a:r>
              <a:r>
                <a:rPr lang="ko-KR" altLang="en-US" sz="1100" dirty="0"/>
                <a:t>오</a:t>
              </a:r>
              <a:r>
                <a:rPr lang="en-US" altLang="ko-KR" sz="1100" dirty="0"/>
                <a:t>^</a:t>
              </a:r>
              <a:endParaRPr lang="ko-KR" altLang="en-US" sz="1100" dirty="0"/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0EF7815D-29C3-4A6F-9C1E-D0EA1DF73249}"/>
              </a:ext>
            </a:extLst>
          </p:cNvPr>
          <p:cNvSpPr txBox="1"/>
          <p:nvPr/>
        </p:nvSpPr>
        <p:spPr>
          <a:xfrm>
            <a:off x="7395821" y="1727387"/>
            <a:ext cx="4459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1.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긴장감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방송의 몰입도 상승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DA0EBE0-782A-4486-B400-7A936DE86420}"/>
              </a:ext>
            </a:extLst>
          </p:cNvPr>
          <p:cNvSpPr txBox="1"/>
          <p:nvPr/>
        </p:nvSpPr>
        <p:spPr>
          <a:xfrm>
            <a:off x="7383953" y="2550229"/>
            <a:ext cx="445981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2. </a:t>
            </a:r>
            <a:r>
              <a:rPr lang="ko-KR" altLang="en-US" sz="16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스트리머의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반응 극대화 </a:t>
            </a:r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보는 재미 향상</a:t>
            </a:r>
            <a:endParaRPr lang="en-US" altLang="ko-KR" sz="16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   +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시각화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1C2C783-6EC7-4412-AA40-B098196CD859}"/>
              </a:ext>
            </a:extLst>
          </p:cNvPr>
          <p:cNvSpPr txBox="1"/>
          <p:nvPr/>
        </p:nvSpPr>
        <p:spPr>
          <a:xfrm>
            <a:off x="7395821" y="3512653"/>
            <a:ext cx="445981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3.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공포게임을 플레이하지 못하는 사람의 </a:t>
            </a:r>
            <a:endParaRPr lang="en-US" altLang="ko-KR" sz="16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  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대리만족</a:t>
            </a:r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.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비고객의 합류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7C00485-CF33-450B-A2B7-74CAF2F17621}"/>
              </a:ext>
            </a:extLst>
          </p:cNvPr>
          <p:cNvSpPr txBox="1"/>
          <p:nvPr/>
        </p:nvSpPr>
        <p:spPr>
          <a:xfrm>
            <a:off x="7395820" y="4425710"/>
            <a:ext cx="4777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+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투표기능을 연동해서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게임에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 시청자가 개입할 수 있도록 함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5160E73-CDF3-432C-93FE-8A2C236BB4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9E46E2-3B22-46D3-B3EA-CC159BA322D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738150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501016" y="1355987"/>
            <a:ext cx="71449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방송에 적합한 게임의 개발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67286" y="5073075"/>
            <a:ext cx="109760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게임을 즐기는 방식이 다양해짐에 따라 개인 게임방송들을 통해서  </a:t>
            </a:r>
            <a:endParaRPr lang="en-US" altLang="ko-KR" sz="240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기존 비고객들이 방송을 시청하게 됨으로써 시장 내에 새로운 고객층이 형성되었다</a:t>
            </a:r>
            <a:r>
              <a:rPr lang="en-US" altLang="ko-KR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그들을 위해 보는 재미요소를 포함한 게임을 만드는 것이 연구목적이다</a:t>
            </a:r>
            <a:r>
              <a:rPr lang="en-US" altLang="ko-KR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27780" y="555721"/>
            <a:ext cx="1792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연구목적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CB5F9D6-E8B3-44B4-93DA-369BD742B2D2}"/>
              </a:ext>
            </a:extLst>
          </p:cNvPr>
          <p:cNvSpPr txBox="1"/>
          <p:nvPr/>
        </p:nvSpPr>
        <p:spPr>
          <a:xfrm>
            <a:off x="5631309" y="2900375"/>
            <a:ext cx="40803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인터넷 방송시장 확대</a:t>
            </a:r>
          </a:p>
        </p:txBody>
      </p:sp>
      <p:sp>
        <p:nvSpPr>
          <p:cNvPr id="9" name="더하기 기호 8">
            <a:extLst>
              <a:ext uri="{FF2B5EF4-FFF2-40B4-BE49-F238E27FC236}">
                <a16:creationId xmlns:a16="http://schemas.microsoft.com/office/drawing/2014/main" id="{0E4A2BBC-190A-4164-AAD5-2A89865EFBC0}"/>
              </a:ext>
            </a:extLst>
          </p:cNvPr>
          <p:cNvSpPr/>
          <p:nvPr/>
        </p:nvSpPr>
        <p:spPr>
          <a:xfrm>
            <a:off x="5082084" y="3707602"/>
            <a:ext cx="1115140" cy="1139382"/>
          </a:xfrm>
          <a:prstGeom prst="mathPlus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031CEE-4BF0-47E0-A55E-BD15D06E443B}"/>
              </a:ext>
            </a:extLst>
          </p:cNvPr>
          <p:cNvSpPr txBox="1"/>
          <p:nvPr/>
        </p:nvSpPr>
        <p:spPr>
          <a:xfrm>
            <a:off x="234888" y="4004978"/>
            <a:ext cx="34227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트위치를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통한 시청자와의 상호작용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7CA512-D7C3-4473-BCD5-84B50820BD61}"/>
              </a:ext>
            </a:extLst>
          </p:cNvPr>
          <p:cNvSpPr txBox="1"/>
          <p:nvPr/>
        </p:nvSpPr>
        <p:spPr>
          <a:xfrm>
            <a:off x="7706242" y="4010033"/>
            <a:ext cx="38793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플레이어의 심박수 반영을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통한 몰입도 증가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4559901-9136-462F-BFE1-5F24ED5251B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4750" y1="40952" x2="45417" y2="56667"/>
                        <a14:foregroundMark x1="40000" y1="42381" x2="40417" y2="54921"/>
                        <a14:foregroundMark x1="40000" y1="40952" x2="51667" y2="31429"/>
                        <a14:foregroundMark x1="51667" y1="31429" x2="53167" y2="30952"/>
                        <a14:foregroundMark x1="58000" y1="30952" x2="60667" y2="54444"/>
                        <a14:foregroundMark x1="60667" y1="54444" x2="59833" y2="58730"/>
                        <a14:foregroundMark x1="45917" y1="66984" x2="55500" y2="63968"/>
                        <a14:foregroundMark x1="40250" y1="63968" x2="46583" y2="70952"/>
                        <a14:foregroundMark x1="40417" y1="39683" x2="49083" y2="30635"/>
                        <a14:foregroundMark x1="57500" y1="30952" x2="60750" y2="40159"/>
                        <a14:foregroundMark x1="54333" y1="46667" x2="55000" y2="51905"/>
                        <a14:foregroundMark x1="48417" y1="44921" x2="48667" y2="4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452" y="3549535"/>
            <a:ext cx="2742857" cy="1440000"/>
          </a:xfrm>
          <a:prstGeom prst="rect">
            <a:avLst/>
          </a:prstGeom>
        </p:spPr>
      </p:pic>
      <p:pic>
        <p:nvPicPr>
          <p:cNvPr id="13" name="그래픽 12" descr="심장 박동">
            <a:extLst>
              <a:ext uri="{FF2B5EF4-FFF2-40B4-BE49-F238E27FC236}">
                <a16:creationId xmlns:a16="http://schemas.microsoft.com/office/drawing/2014/main" id="{1BD981AE-93C4-41F0-BA9E-5B1FE8E4BF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55327" y="3498563"/>
            <a:ext cx="1440000" cy="1440000"/>
          </a:xfrm>
          <a:prstGeom prst="rect">
            <a:avLst/>
          </a:prstGeom>
        </p:spPr>
      </p:pic>
      <p:pic>
        <p:nvPicPr>
          <p:cNvPr id="14" name="그래픽 13" descr="상향 추세">
            <a:extLst>
              <a:ext uri="{FF2B5EF4-FFF2-40B4-BE49-F238E27FC236}">
                <a16:creationId xmlns:a16="http://schemas.microsoft.com/office/drawing/2014/main" id="{8EF8C2E6-67F9-4C52-BEA8-68B4DF805B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30843" y="2169113"/>
            <a:ext cx="1440000" cy="1440000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4E69D1E-58AB-40DB-9D01-4895C68D29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9E46E2-3B22-46D3-B3EA-CC159BA322D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920352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9329859" y="555721"/>
            <a:ext cx="2390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기술적 요소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259A841-0FB7-4616-A77C-453800BE6E71}"/>
              </a:ext>
            </a:extLst>
          </p:cNvPr>
          <p:cNvSpPr txBox="1"/>
          <p:nvPr/>
        </p:nvSpPr>
        <p:spPr>
          <a:xfrm>
            <a:off x="9689845" y="1323158"/>
            <a:ext cx="208589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r"/>
            <a:r>
              <a:rPr lang="ko-KR" altLang="en-US" sz="11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API 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연동</a:t>
            </a:r>
            <a:r>
              <a:rPr lang="en-US" altLang="ko-KR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&amp;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피드백</a:t>
            </a:r>
          </a:p>
          <a:p>
            <a:pPr algn="r"/>
            <a:endParaRPr lang="ko-KR" altLang="en-US" sz="11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02C6169-51A4-4C6F-9DC0-BBA61AA47407}"/>
              </a:ext>
            </a:extLst>
          </p:cNvPr>
          <p:cNvSpPr txBox="1"/>
          <p:nvPr/>
        </p:nvSpPr>
        <p:spPr>
          <a:xfrm>
            <a:off x="2053603" y="1229152"/>
            <a:ext cx="8414995" cy="2004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8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 투표 기능 연동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4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C#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과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.NET Framework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통해서 투표 사이트의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투표 기능을 작동시키고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단축키에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지정하여 게임 플레이 중에 특정키를 누르면 투표가 시작될 수 있게 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시청자의 채팅정보를 수집하여 투표결과를 채팅창에 표시하고 결과에 대한 값을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chat API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통해 수집해 투표결과를 표시하고 게임 내에 반영한다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9E07203-5BE3-4253-A560-281979D34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6086" y="3339226"/>
            <a:ext cx="5619827" cy="3172696"/>
          </a:xfrm>
          <a:prstGeom prst="rect">
            <a:avLst/>
          </a:prstGeom>
        </p:spPr>
      </p:pic>
      <p:sp>
        <p:nvSpPr>
          <p:cNvPr id="12" name="타원 11">
            <a:extLst>
              <a:ext uri="{FF2B5EF4-FFF2-40B4-BE49-F238E27FC236}">
                <a16:creationId xmlns:a16="http://schemas.microsoft.com/office/drawing/2014/main" id="{109F49F7-C2CC-41C0-9B84-B336E5924264}"/>
              </a:ext>
            </a:extLst>
          </p:cNvPr>
          <p:cNvSpPr/>
          <p:nvPr/>
        </p:nvSpPr>
        <p:spPr>
          <a:xfrm>
            <a:off x="3635954" y="3231373"/>
            <a:ext cx="474573" cy="452183"/>
          </a:xfrm>
          <a:prstGeom prst="ellipse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6D866A5D-C39F-4C78-96A8-B3EFDAB93ADE}"/>
              </a:ext>
            </a:extLst>
          </p:cNvPr>
          <p:cNvSpPr/>
          <p:nvPr/>
        </p:nvSpPr>
        <p:spPr>
          <a:xfrm>
            <a:off x="7676690" y="4537817"/>
            <a:ext cx="1046393" cy="997025"/>
          </a:xfrm>
          <a:prstGeom prst="ellipse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A5E8554-8C44-49E9-9AF3-85715845DF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9E46E2-3B22-46D3-B3EA-CC159BA322D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1881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9329859" y="555721"/>
            <a:ext cx="2390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기술적 요소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259A841-0FB7-4616-A77C-453800BE6E71}"/>
              </a:ext>
            </a:extLst>
          </p:cNvPr>
          <p:cNvSpPr txBox="1"/>
          <p:nvPr/>
        </p:nvSpPr>
        <p:spPr>
          <a:xfrm>
            <a:off x="9689845" y="1323158"/>
            <a:ext cx="208589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r"/>
            <a:r>
              <a:rPr lang="ko-KR" altLang="en-US" sz="11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API 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연동</a:t>
            </a:r>
            <a:r>
              <a:rPr lang="en-US" altLang="ko-KR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&amp;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피드백</a:t>
            </a:r>
          </a:p>
          <a:p>
            <a:pPr algn="r"/>
            <a:endParaRPr lang="ko-KR" altLang="en-US" sz="11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EABFC3B-3128-4CF6-9814-751D467A5728}"/>
              </a:ext>
            </a:extLst>
          </p:cNvPr>
          <p:cNvSpPr txBox="1"/>
          <p:nvPr/>
        </p:nvSpPr>
        <p:spPr>
          <a:xfrm>
            <a:off x="1852114" y="1233228"/>
            <a:ext cx="8487771" cy="1661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데이터 반영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3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1.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비공식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SDK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이용하여 블루투스 패킷을 분석한 후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값을 불러오기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3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2.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에서 나오는 블루투스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패킷값을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PC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바로 전달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3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3.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에서 나오는 블루투스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패킷값을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유니티에 받을 수 있게 하는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SDK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이용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070D3CF-6F3E-4954-9BFF-240E220AEF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19E46E2-3B22-46D3-B3EA-CC159BA322D2}" type="slidenum">
              <a:rPr lang="ko-KR" altLang="en-US" smtClean="0"/>
              <a:t>9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BCA1526-836E-4F55-800C-9A89B7776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933" y="3223523"/>
            <a:ext cx="5702211" cy="322361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2B61504-AD4C-4A8B-AF14-EB60DD322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9766" y="3238861"/>
            <a:ext cx="5694220" cy="3197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456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2400</TotalTime>
  <Words>734</Words>
  <Application>Microsoft Office PowerPoint</Application>
  <PresentationFormat>와이드스크린</PresentationFormat>
  <Paragraphs>165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맑은 고딕</vt:lpstr>
      <vt:lpstr>Arial</vt:lpstr>
      <vt:lpstr>a영고딕M</vt:lpstr>
      <vt:lpstr>a영고딕L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honghee choi</dc:creator>
  <cp:lastModifiedBy>DOHYUN YEO</cp:lastModifiedBy>
  <cp:revision>147</cp:revision>
  <dcterms:created xsi:type="dcterms:W3CDTF">2017-11-23T05:17:34Z</dcterms:created>
  <dcterms:modified xsi:type="dcterms:W3CDTF">2018-12-24T09:51:21Z</dcterms:modified>
</cp:coreProperties>
</file>